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9" r:id="rId5"/>
    <p:sldId id="296" r:id="rId6"/>
    <p:sldId id="295" r:id="rId7"/>
    <p:sldId id="260" r:id="rId8"/>
    <p:sldId id="263" r:id="rId9"/>
    <p:sldId id="286" r:id="rId10"/>
    <p:sldId id="324" r:id="rId11"/>
    <p:sldId id="266" r:id="rId12"/>
    <p:sldId id="323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E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F9E6B-7B4D-4D44-8C79-5A4BE50D3CCE}" v="219" dt="2023-01-27T16:34:53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44C40-6FC7-40C5-A7C2-162FBAD5DD70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18825-A6F4-4306-8815-E438FF9F7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8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D69C4-268B-4F31-A77C-0BAF280E3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C6E75-9898-4AE0-840F-D60AE6333F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F6E0C-0D76-4568-B1F9-0E453681FF2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FFE069-29DE-4AF5-8106-4C07B604651D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 Goodwin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8825-A6F4-4306-8815-E438FF9F7B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4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 Grimes -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8825-A6F4-4306-8815-E438FF9F7B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4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 Cornwall - Y11 Good examples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8825-A6F4-4306-8815-E438FF9F7B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3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 Whittaker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8825-A6F4-4306-8815-E438FF9F7B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2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E8F4-9141-4D0D-863B-7B7287FF1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0B267-8D93-4AB0-932B-F2CF68250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EC74-7C27-4432-9136-56A303CB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961E8-2BAB-4F5C-AFD8-2B5295D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17E6-476E-4DCE-974F-DA86B810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5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E14C-DCFA-4D84-B5AB-E0FD0EC5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5CB16-95BF-4EF0-A3B4-08D8A9686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5E45-9ECD-4481-BCB7-19A3BA53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66368-0A1B-45C9-8E0B-85658D3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88FD6-CA07-4142-9ACD-073E3D66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0DD16-CF4C-47C7-9452-3AF1AE980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5467B-4D32-4D31-B91E-98424AC86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21891-4803-426B-AF83-97D6AE8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C67E0-644E-4FB9-8937-554B9798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1B0D-C65B-4367-905E-28CAF75D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8247-C8AC-4772-B1FC-EFB1FA7D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030A-CD66-49E2-89BF-5C3EE4A18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12BF-4660-4501-BB33-7BE72637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0592-939B-40D5-8B72-69C4E32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20FF-E7D0-47AF-833E-69926E7D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089F-4CBA-4210-B550-01CC167E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F3CA1-9EB1-493C-B0A9-925521119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AD7E-29F3-49C3-A184-3AE7BC2B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25006-9C76-42F5-A331-BD44B2EB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FCE7-E046-4606-B579-74A6ABE0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2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D587-15FF-4024-986A-88D2DEA0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BB8B-2447-4BD0-91BD-41D6A26BD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D82DB-0C33-4D09-B0E4-A97F656E2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4E6A0-1170-4C7B-A5EB-39AD6817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C94B0-E408-4E30-859F-DC47B229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61863-5710-4385-8156-07831133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FE62-D943-4D27-BBE7-6F14B214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22073-A33C-4027-A0DB-1EC1034C7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6D9E0-1A8B-4F92-8738-2E736DBF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660C7-D068-43BE-83F0-24332948F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82FDA-8843-404B-9CB4-B56A0ECD2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D30ED-74F3-42B8-ACC6-CAB7F0FB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F21EE-FD5F-4778-976D-D0A96F21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45E5B-BF43-47E3-8AD5-6C6C94D4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1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7693-C332-457D-B0B1-9BF4C9E1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AECBB-1555-49EC-92FA-71C29850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1BFEC-9846-4AD8-8F91-1DF841E7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A3467-EE5E-4062-A204-F68074F6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68981-59B3-490D-865A-7C71581A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18E4-E853-4C96-895E-A1EA6040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1422D-E4A2-4D3E-86A3-A05AF295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9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9439-2783-401D-B55B-AA65F847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65FA-9DF7-404E-A8A4-D1C4B4CA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BA70-2FA7-4A37-8510-662C868A4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4F838-288F-4F46-B7FF-31751D46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4B104-A94A-4326-B2F4-177C00BF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830F0-AB54-4887-ADD7-B47FC47A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0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B5D9-F4D8-4499-9CF6-35AC2308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6709D-484A-4BD5-B433-E7E9480EE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A87C2-4BAC-458C-9262-B544C0F2C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BB9B2-BF34-4F39-B1C6-743BDDEC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3713-C9DA-43E1-8A8D-803D7FCA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3940F-CD3F-4C0D-8703-2D20EB02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1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DDD5C0-5143-4225-ACB4-2CCC61D6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94C6F-5960-4083-8357-1DDA6C41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FA694-B953-4493-8431-71B0E66F3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8DC55-66D7-43F9-818E-B187B021695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C1F6E-B240-4F5D-9B68-75094C6DD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9AF9-ECD3-4B3C-96C3-A36F99C75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430D-FC71-4385-A9EB-925212627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49A1C176-D2CB-25F1-44DD-3F8BAB6F2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/>
          <a:stretch/>
        </p:blipFill>
        <p:spPr bwMode="auto">
          <a:xfrm>
            <a:off x="751886" y="0"/>
            <a:ext cx="11092055" cy="81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3">
            <a:extLst>
              <a:ext uri="{FF2B5EF4-FFF2-40B4-BE49-F238E27FC236}">
                <a16:creationId xmlns:a16="http://schemas.microsoft.com/office/drawing/2014/main" id="{F616B70E-8B32-4703-B78A-5717258D3DFB}"/>
              </a:ext>
            </a:extLst>
          </p:cNvPr>
          <p:cNvGrpSpPr/>
          <p:nvPr/>
        </p:nvGrpSpPr>
        <p:grpSpPr>
          <a:xfrm>
            <a:off x="572451" y="359229"/>
            <a:ext cx="3489647" cy="3408218"/>
            <a:chOff x="6624471" y="533552"/>
            <a:chExt cx="5356033" cy="5343021"/>
          </a:xfrm>
        </p:grpSpPr>
        <p:sp>
          <p:nvSpPr>
            <p:cNvPr id="9" name="Oval 64">
              <a:extLst>
                <a:ext uri="{FF2B5EF4-FFF2-40B4-BE49-F238E27FC236}">
                  <a16:creationId xmlns:a16="http://schemas.microsoft.com/office/drawing/2014/main" id="{A641D648-7891-4F49-90ED-A3F38491242A}"/>
                </a:ext>
              </a:extLst>
            </p:cNvPr>
            <p:cNvSpPr/>
            <p:nvPr/>
          </p:nvSpPr>
          <p:spPr>
            <a:xfrm>
              <a:off x="6732891" y="628960"/>
              <a:ext cx="5247613" cy="52476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cap="flat">
              <a:solidFill>
                <a:schemeClr val="bg1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10" name="Oval 65">
              <a:extLst>
                <a:ext uri="{FF2B5EF4-FFF2-40B4-BE49-F238E27FC236}">
                  <a16:creationId xmlns:a16="http://schemas.microsoft.com/office/drawing/2014/main" id="{C565FCF7-79D4-4535-8D71-78C4BF235760}"/>
                </a:ext>
              </a:extLst>
            </p:cNvPr>
            <p:cNvSpPr/>
            <p:nvPr/>
          </p:nvSpPr>
          <p:spPr>
            <a:xfrm>
              <a:off x="6719879" y="628960"/>
              <a:ext cx="5247613" cy="52476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1C46B">
                <a:alpha val="20000"/>
              </a:srgbClr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  <p:sp>
          <p:nvSpPr>
            <p:cNvPr id="11" name="Oval 66">
              <a:extLst>
                <a:ext uri="{FF2B5EF4-FFF2-40B4-BE49-F238E27FC236}">
                  <a16:creationId xmlns:a16="http://schemas.microsoft.com/office/drawing/2014/main" id="{7DF5707B-768A-42C6-B372-66B27297B5D4}"/>
                </a:ext>
              </a:extLst>
            </p:cNvPr>
            <p:cNvSpPr/>
            <p:nvPr/>
          </p:nvSpPr>
          <p:spPr>
            <a:xfrm>
              <a:off x="6624471" y="533552"/>
              <a:ext cx="5247613" cy="52476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Source Sans Pro"/>
              </a:endParaRPr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45CE275F-4212-4617-A41B-3C65BDBC21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7514" y="3140188"/>
            <a:ext cx="3330345" cy="920782"/>
          </a:xfrm>
        </p:spPr>
        <p:txBody>
          <a:bodyPr>
            <a:normAutofit/>
          </a:bodyPr>
          <a:lstStyle/>
          <a:p>
            <a:pPr lvl="0"/>
            <a:r>
              <a:rPr lang="en-US" sz="1800" b="1" i="1" dirty="0">
                <a:solidFill>
                  <a:srgbClr val="FF0000"/>
                </a:solidFill>
              </a:rPr>
              <a:t>F e b r u a r y   2 0 2 3</a:t>
            </a:r>
            <a:endParaRPr lang="en-GB" sz="1800" b="1" i="1" dirty="0">
              <a:solidFill>
                <a:srgbClr val="FF0000"/>
              </a:solidFill>
            </a:endParaRPr>
          </a:p>
        </p:txBody>
      </p:sp>
      <p:sp>
        <p:nvSpPr>
          <p:cNvPr id="14" name="Oval 68">
            <a:extLst>
              <a:ext uri="{FF2B5EF4-FFF2-40B4-BE49-F238E27FC236}">
                <a16:creationId xmlns:a16="http://schemas.microsoft.com/office/drawing/2014/main" id="{E9D09166-0DAD-44BB-BDFD-4DDB95661802}"/>
              </a:ext>
            </a:extLst>
          </p:cNvPr>
          <p:cNvSpPr>
            <a:spLocks noMove="1" noResize="1"/>
          </p:cNvSpPr>
          <p:nvPr/>
        </p:nvSpPr>
        <p:spPr>
          <a:xfrm>
            <a:off x="7709032" y="5254883"/>
            <a:ext cx="474043" cy="4740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ource Sans Pro"/>
            </a:endParaRPr>
          </a:p>
        </p:txBody>
      </p:sp>
      <p:sp>
        <p:nvSpPr>
          <p:cNvPr id="15" name="Oval 70">
            <a:extLst>
              <a:ext uri="{FF2B5EF4-FFF2-40B4-BE49-F238E27FC236}">
                <a16:creationId xmlns:a16="http://schemas.microsoft.com/office/drawing/2014/main" id="{9315A9B2-3F6D-4E76-B502-AABB56F0C758}"/>
              </a:ext>
            </a:extLst>
          </p:cNvPr>
          <p:cNvSpPr>
            <a:spLocks noMove="1" noResize="1"/>
          </p:cNvSpPr>
          <p:nvPr/>
        </p:nvSpPr>
        <p:spPr>
          <a:xfrm>
            <a:off x="7709032" y="5254883"/>
            <a:ext cx="474043" cy="4740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80BD">
              <a:alpha val="20000"/>
            </a:srgbClr>
          </a:solidFill>
          <a:ln w="28575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Source Sans Pro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939FDB-11B4-4972-850D-906E013518B3}"/>
              </a:ext>
            </a:extLst>
          </p:cNvPr>
          <p:cNvSpPr txBox="1">
            <a:spLocks/>
          </p:cNvSpPr>
          <p:nvPr/>
        </p:nvSpPr>
        <p:spPr>
          <a:xfrm>
            <a:off x="4380468" y="2903083"/>
            <a:ext cx="6399962" cy="258882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</a:rPr>
              <a:t>What does high quality work look like?</a:t>
            </a:r>
            <a:endParaRPr lang="en-GB" b="1" i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5F9551-4D25-7D08-2D20-830CA26BE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1" r="20075" b="18599"/>
          <a:stretch/>
        </p:blipFill>
        <p:spPr>
          <a:xfrm>
            <a:off x="1277877" y="1086304"/>
            <a:ext cx="2363190" cy="2014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94C64D75-FEE8-8D84-4A15-CE3F10D79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b="11225"/>
          <a:stretch/>
        </p:blipFill>
        <p:spPr bwMode="auto">
          <a:xfrm>
            <a:off x="1099945" y="-212420"/>
            <a:ext cx="11092055" cy="72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4E4C4-91F8-F54C-AAB2-D833E37A5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934520" y="508253"/>
            <a:ext cx="6733303" cy="59661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4C641D-BDE6-4457-A986-A4A06AC3A7A9}"/>
              </a:ext>
            </a:extLst>
          </p:cNvPr>
          <p:cNvSpPr txBox="1"/>
          <p:nvPr/>
        </p:nvSpPr>
        <p:spPr>
          <a:xfrm>
            <a:off x="123853" y="290001"/>
            <a:ext cx="2441063" cy="1359185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But don’t be afraid to make mistakes!!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02ECA-3FC5-BBA4-5A70-18473D6458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91" r="20075" b="18599"/>
          <a:stretch/>
        </p:blipFill>
        <p:spPr>
          <a:xfrm>
            <a:off x="7650" y="5751523"/>
            <a:ext cx="1273424" cy="10857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958E61-6C25-7D9B-14E5-E0D1683A0C99}"/>
              </a:ext>
            </a:extLst>
          </p:cNvPr>
          <p:cNvSpPr txBox="1"/>
          <p:nvPr/>
        </p:nvSpPr>
        <p:spPr>
          <a:xfrm>
            <a:off x="7322049" y="4522811"/>
            <a:ext cx="2441063" cy="1696642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They can be a sign of challenge and thinking hard.</a:t>
            </a:r>
          </a:p>
        </p:txBody>
      </p:sp>
    </p:spTree>
    <p:extLst>
      <p:ext uri="{BB962C8B-B14F-4D97-AF65-F5344CB8AC3E}">
        <p14:creationId xmlns:p14="http://schemas.microsoft.com/office/powerpoint/2010/main" val="18436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94C64D75-FEE8-8D84-4A15-CE3F10D79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b="11225"/>
          <a:stretch/>
        </p:blipFill>
        <p:spPr bwMode="auto">
          <a:xfrm>
            <a:off x="37903" y="-176135"/>
            <a:ext cx="11092055" cy="72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5A4C03C-751C-4002-948E-46DD78904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0767" y="1000891"/>
            <a:ext cx="8352833" cy="5489850"/>
          </a:xfrm>
          <a:ln w="9528">
            <a:solidFill>
              <a:srgbClr val="4472C4"/>
            </a:solidFill>
            <a:prstDash val="solid"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DDEB53-A4DB-4491-AAF7-82BBBE0B07E1}"/>
              </a:ext>
            </a:extLst>
          </p:cNvPr>
          <p:cNvSpPr txBox="1"/>
          <p:nvPr/>
        </p:nvSpPr>
        <p:spPr>
          <a:xfrm>
            <a:off x="250426" y="281363"/>
            <a:ext cx="3901849" cy="842899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Students should  take </a:t>
            </a:r>
            <a:r>
              <a:rPr lang="en-US" sz="2800" b="1" i="1" dirty="0">
                <a:solidFill>
                  <a:srgbClr val="FFC000"/>
                </a:solidFill>
                <a:latin typeface="Source Sans Pro"/>
              </a:rPr>
              <a:t>PRIDE</a:t>
            </a:r>
            <a:r>
              <a:rPr lang="en-US" sz="2800" dirty="0">
                <a:solidFill>
                  <a:srgbClr val="FFC000"/>
                </a:solidFill>
                <a:latin typeface="Source Sans Pro"/>
              </a:rPr>
              <a:t> in their work</a:t>
            </a:r>
          </a:p>
        </p:txBody>
      </p:sp>
      <p:pic>
        <p:nvPicPr>
          <p:cNvPr id="5" name="Picture 2" descr="The Whole Curriculum | Wilmslow High School">
            <a:extLst>
              <a:ext uri="{FF2B5EF4-FFF2-40B4-BE49-F238E27FC236}">
                <a16:creationId xmlns:a16="http://schemas.microsoft.com/office/drawing/2014/main" id="{8C05ABC7-B0F1-43F8-A44C-65AF49A6EA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5431" y="4869985"/>
            <a:ext cx="1998447" cy="19984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2681A-72AB-5E82-B6A2-F47371FDF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C5B9C9-BD65-3DD6-FC51-1DDC57E9E72C}"/>
              </a:ext>
            </a:extLst>
          </p:cNvPr>
          <p:cNvSpPr txBox="1"/>
          <p:nvPr/>
        </p:nvSpPr>
        <p:spPr>
          <a:xfrm>
            <a:off x="7942092" y="1138729"/>
            <a:ext cx="3901849" cy="842899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Your books are the </a:t>
            </a:r>
            <a:r>
              <a:rPr lang="en-US" sz="2800" b="1" i="1" dirty="0">
                <a:solidFill>
                  <a:srgbClr val="FFC000"/>
                </a:solidFill>
                <a:latin typeface="Source Sans Pro"/>
              </a:rPr>
              <a:t>product </a:t>
            </a:r>
            <a:r>
              <a:rPr lang="en-US" sz="2800" dirty="0">
                <a:solidFill>
                  <a:srgbClr val="FFC000"/>
                </a:solidFill>
                <a:latin typeface="Source Sans Pro"/>
              </a:rPr>
              <a:t>of your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AA0A9F8B-C4A8-23DA-94B6-3A80E59EE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b="15562"/>
          <a:stretch/>
        </p:blipFill>
        <p:spPr bwMode="auto">
          <a:xfrm>
            <a:off x="159042" y="-38021"/>
            <a:ext cx="11092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6">
            <a:extLst>
              <a:ext uri="{FF2B5EF4-FFF2-40B4-BE49-F238E27FC236}">
                <a16:creationId xmlns:a16="http://schemas.microsoft.com/office/drawing/2014/main" id="{FF60DB1C-42C8-44C0-9D49-78802722CE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3438" y="336189"/>
            <a:ext cx="5602906" cy="6109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48F279-A79D-46B3-B0F2-4836EFCBCD57}"/>
              </a:ext>
            </a:extLst>
          </p:cNvPr>
          <p:cNvSpPr txBox="1"/>
          <p:nvPr/>
        </p:nvSpPr>
        <p:spPr>
          <a:xfrm>
            <a:off x="1247682" y="443845"/>
            <a:ext cx="3440415" cy="514458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Write in blue or black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823919-DDBA-4E9D-B3AC-306DDC3F5664}"/>
              </a:ext>
            </a:extLst>
          </p:cNvPr>
          <p:cNvSpPr txBox="1"/>
          <p:nvPr/>
        </p:nvSpPr>
        <p:spPr>
          <a:xfrm>
            <a:off x="2004608" y="1755243"/>
            <a:ext cx="2307335" cy="525267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Write the title</a:t>
            </a:r>
          </a:p>
        </p:txBody>
      </p:sp>
      <p:cxnSp>
        <p:nvCxnSpPr>
          <p:cNvPr id="7" name="Straight Arrow Connector 11">
            <a:extLst>
              <a:ext uri="{FF2B5EF4-FFF2-40B4-BE49-F238E27FC236}">
                <a16:creationId xmlns:a16="http://schemas.microsoft.com/office/drawing/2014/main" id="{47538552-1D6A-4EC1-AC4F-F9203837C0B8}"/>
              </a:ext>
            </a:extLst>
          </p:cNvPr>
          <p:cNvCxnSpPr>
            <a:cxnSpLocks/>
          </p:cNvCxnSpPr>
          <p:nvPr/>
        </p:nvCxnSpPr>
        <p:spPr>
          <a:xfrm flipV="1">
            <a:off x="4037444" y="805751"/>
            <a:ext cx="874106" cy="1005197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8857F8-89CF-42C6-B28E-19D3FB8C2F48}"/>
              </a:ext>
            </a:extLst>
          </p:cNvPr>
          <p:cNvSpPr txBox="1"/>
          <p:nvPr/>
        </p:nvSpPr>
        <p:spPr>
          <a:xfrm>
            <a:off x="9305293" y="837212"/>
            <a:ext cx="2538648" cy="394266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Write the date</a:t>
            </a:r>
          </a:p>
        </p:txBody>
      </p:sp>
      <p:cxnSp>
        <p:nvCxnSpPr>
          <p:cNvPr id="9" name="Straight Arrow Connector 14">
            <a:extLst>
              <a:ext uri="{FF2B5EF4-FFF2-40B4-BE49-F238E27FC236}">
                <a16:creationId xmlns:a16="http://schemas.microsoft.com/office/drawing/2014/main" id="{5A2E11CF-842C-46E6-9162-413187A7F457}"/>
              </a:ext>
            </a:extLst>
          </p:cNvPr>
          <p:cNvCxnSpPr>
            <a:cxnSpLocks/>
          </p:cNvCxnSpPr>
          <p:nvPr/>
        </p:nvCxnSpPr>
        <p:spPr>
          <a:xfrm flipH="1" flipV="1">
            <a:off x="8875327" y="958303"/>
            <a:ext cx="430957" cy="76042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CB402A-977E-4838-8C83-CE8F2894F356}"/>
              </a:ext>
            </a:extLst>
          </p:cNvPr>
          <p:cNvSpPr txBox="1"/>
          <p:nvPr/>
        </p:nvSpPr>
        <p:spPr>
          <a:xfrm>
            <a:off x="8875327" y="1440753"/>
            <a:ext cx="2307335" cy="823086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Underline with a ruler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E03B3B-42C0-4FE2-A656-CC08224BE9D4}"/>
              </a:ext>
            </a:extLst>
          </p:cNvPr>
          <p:cNvSpPr txBox="1"/>
          <p:nvPr/>
        </p:nvSpPr>
        <p:spPr>
          <a:xfrm>
            <a:off x="554636" y="3393128"/>
            <a:ext cx="3851231" cy="939029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Draw diagrams, graphs and tables in pencil</a:t>
            </a:r>
          </a:p>
        </p:txBody>
      </p:sp>
      <p:cxnSp>
        <p:nvCxnSpPr>
          <p:cNvPr id="14" name="Straight Arrow Connector 31">
            <a:extLst>
              <a:ext uri="{FF2B5EF4-FFF2-40B4-BE49-F238E27FC236}">
                <a16:creationId xmlns:a16="http://schemas.microsoft.com/office/drawing/2014/main" id="{AF95E09A-A8C0-40CD-AC2F-1034F9FD5E68}"/>
              </a:ext>
            </a:extLst>
          </p:cNvPr>
          <p:cNvCxnSpPr>
            <a:cxnSpLocks/>
          </p:cNvCxnSpPr>
          <p:nvPr/>
        </p:nvCxnSpPr>
        <p:spPr>
          <a:xfrm flipV="1">
            <a:off x="4205136" y="2356207"/>
            <a:ext cx="874106" cy="1183472"/>
          </a:xfrm>
          <a:prstGeom prst="straightConnector1">
            <a:avLst/>
          </a:prstGeom>
          <a:noFill/>
          <a:ln w="7619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0647A01-D22E-4936-93E7-18554E2FDDFF}"/>
              </a:ext>
            </a:extLst>
          </p:cNvPr>
          <p:cNvSpPr txBox="1"/>
          <p:nvPr/>
        </p:nvSpPr>
        <p:spPr>
          <a:xfrm>
            <a:off x="9090805" y="2460972"/>
            <a:ext cx="1971936" cy="968028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FFC000"/>
                </a:solidFill>
                <a:latin typeface="Source Sans Pro"/>
              </a:rPr>
              <a:t>Glue in all sheets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C1241B-6CEA-247D-CCA6-210577476F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FCB1-2057-434D-93CD-3AC95781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163F-21BD-47A3-904D-C93909E24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05E1A-57E1-4C0D-B59E-7441750A7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1158" y="-1682502"/>
            <a:ext cx="7889684" cy="10515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786C4C-E554-BE5B-BE8F-C4A28A97973A}"/>
              </a:ext>
            </a:extLst>
          </p:cNvPr>
          <p:cNvSpPr txBox="1"/>
          <p:nvPr/>
        </p:nvSpPr>
        <p:spPr>
          <a:xfrm>
            <a:off x="838199" y="67009"/>
            <a:ext cx="5257802" cy="514458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Make sure all tasks are completed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DEE11-17A9-5C88-7167-97F19641CDF7}"/>
              </a:ext>
            </a:extLst>
          </p:cNvPr>
          <p:cNvSpPr txBox="1"/>
          <p:nvPr/>
        </p:nvSpPr>
        <p:spPr>
          <a:xfrm>
            <a:off x="4798101" y="431859"/>
            <a:ext cx="4091066" cy="514458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And give detailed answers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D65C8-C712-A12A-72E9-777965789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CAEA-C6E9-4F15-A9F3-E39661DA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0D02-1650-4912-9903-4B8C08C8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BD1A75BA-A8F1-D748-DAB1-1876DD252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b="15562"/>
          <a:stretch/>
        </p:blipFill>
        <p:spPr bwMode="auto">
          <a:xfrm>
            <a:off x="37903" y="-178421"/>
            <a:ext cx="11092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F1A51-5463-401B-82BA-2BF571B3F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8580" y="-1380893"/>
            <a:ext cx="7214840" cy="961978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33C2F3-BB9A-A5E8-5F3F-F06D296D1A3F}"/>
              </a:ext>
            </a:extLst>
          </p:cNvPr>
          <p:cNvSpPr txBox="1"/>
          <p:nvPr/>
        </p:nvSpPr>
        <p:spPr>
          <a:xfrm>
            <a:off x="9752225" y="3166365"/>
            <a:ext cx="1940103" cy="910960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Mark your own 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D6A9E2-7262-487F-44E8-2B80552E5BC6}"/>
              </a:ext>
            </a:extLst>
          </p:cNvPr>
          <p:cNvSpPr txBox="1"/>
          <p:nvPr/>
        </p:nvSpPr>
        <p:spPr>
          <a:xfrm>
            <a:off x="9687727" y="4722143"/>
            <a:ext cx="2379814" cy="910960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Use a different </a:t>
            </a:r>
            <a:r>
              <a:rPr lang="en-US" sz="2800" dirty="0" err="1">
                <a:solidFill>
                  <a:srgbClr val="FFC000"/>
                </a:solidFill>
                <a:latin typeface="Source Sans Pro"/>
              </a:rPr>
              <a:t>coloured</a:t>
            </a:r>
            <a:r>
              <a:rPr lang="en-US" sz="2800" dirty="0">
                <a:solidFill>
                  <a:srgbClr val="FFC000"/>
                </a:solidFill>
                <a:latin typeface="Source Sans Pro"/>
              </a:rPr>
              <a:t> pen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346398-6488-0F64-B352-2B4FAF5D6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1E0BD7F9-D3AC-99D5-19B0-5E2525AC1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b="15562"/>
          <a:stretch/>
        </p:blipFill>
        <p:spPr bwMode="auto">
          <a:xfrm>
            <a:off x="751886" y="0"/>
            <a:ext cx="11092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72B32-084A-4F4D-8ECF-AB755B0B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254C-0C13-41D3-8F81-9BC1FA59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36107-18A7-4183-9F64-33A103BF6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/>
          <a:stretch/>
        </p:blipFill>
        <p:spPr>
          <a:xfrm rot="5400000">
            <a:off x="1888282" y="983665"/>
            <a:ext cx="7171475" cy="48906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2CDE75-D2F6-D838-B956-44A1FAF84F87}"/>
              </a:ext>
            </a:extLst>
          </p:cNvPr>
          <p:cNvSpPr txBox="1"/>
          <p:nvPr/>
        </p:nvSpPr>
        <p:spPr>
          <a:xfrm>
            <a:off x="1463334" y="1756010"/>
            <a:ext cx="1940103" cy="908385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Make corrections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4E2FE-6985-1A22-64B2-E8B93A1500DA}"/>
              </a:ext>
            </a:extLst>
          </p:cNvPr>
          <p:cNvSpPr txBox="1"/>
          <p:nvPr/>
        </p:nvSpPr>
        <p:spPr>
          <a:xfrm>
            <a:off x="7919357" y="2867781"/>
            <a:ext cx="2468827" cy="908385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Make improvements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4D7A53-B3ED-5428-B892-07E3D2F42E58}"/>
              </a:ext>
            </a:extLst>
          </p:cNvPr>
          <p:cNvSpPr txBox="1"/>
          <p:nvPr/>
        </p:nvSpPr>
        <p:spPr>
          <a:xfrm>
            <a:off x="8385772" y="4001294"/>
            <a:ext cx="2167304" cy="908385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Respond to feedback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EF278-C28D-231D-F001-AE36872EB9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1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6D7C-5667-402C-9AAF-004C4349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E432-9FA6-2B3E-6693-F1A487BB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AA773B3C-174A-7282-68D3-B643382F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b="15562"/>
          <a:stretch/>
        </p:blipFill>
        <p:spPr bwMode="auto">
          <a:xfrm>
            <a:off x="1546363" y="0"/>
            <a:ext cx="11092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A11C578-CB75-F439-7375-2FD1F26D0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7857" b="5324"/>
          <a:stretch/>
        </p:blipFill>
        <p:spPr bwMode="auto">
          <a:xfrm rot="10800000">
            <a:off x="348058" y="0"/>
            <a:ext cx="9453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7DD72C-E0B3-2013-A843-E3C2E968135A}"/>
              </a:ext>
            </a:extLst>
          </p:cNvPr>
          <p:cNvSpPr txBox="1"/>
          <p:nvPr/>
        </p:nvSpPr>
        <p:spPr>
          <a:xfrm>
            <a:off x="9343503" y="849771"/>
            <a:ext cx="2468827" cy="1325563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Think about the layout of your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219B23-6581-9F41-ECE1-BCB1921BE984}"/>
              </a:ext>
            </a:extLst>
          </p:cNvPr>
          <p:cNvSpPr txBox="1"/>
          <p:nvPr/>
        </p:nvSpPr>
        <p:spPr>
          <a:xfrm>
            <a:off x="9604379" y="2362323"/>
            <a:ext cx="2468827" cy="1325563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And use the space on the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6B57B-85BA-487E-30ED-03274A4EB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1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A442-428A-4BD7-8D31-E843276A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F265-2FC8-47AD-AE0A-D3E9A9B08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F5E50-6CC1-449E-9CBE-65B8DEA1D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1158" y="-1714775"/>
            <a:ext cx="7889684" cy="10515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DE364B-26B0-EBC0-16DB-13F970999C1A}"/>
              </a:ext>
            </a:extLst>
          </p:cNvPr>
          <p:cNvSpPr txBox="1"/>
          <p:nvPr/>
        </p:nvSpPr>
        <p:spPr>
          <a:xfrm>
            <a:off x="81645" y="1612287"/>
            <a:ext cx="2218544" cy="1690688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Use diagrams to support your written 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CA900-764B-7523-7F6A-71E6C1E983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E0D70C-9E75-50CD-99EF-0E125B777A7A}"/>
              </a:ext>
            </a:extLst>
          </p:cNvPr>
          <p:cNvSpPr txBox="1"/>
          <p:nvPr/>
        </p:nvSpPr>
        <p:spPr>
          <a:xfrm>
            <a:off x="5818416" y="5041190"/>
            <a:ext cx="1725384" cy="980011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Label diagrams</a:t>
            </a:r>
          </a:p>
        </p:txBody>
      </p:sp>
    </p:spTree>
    <p:extLst>
      <p:ext uri="{BB962C8B-B14F-4D97-AF65-F5344CB8AC3E}">
        <p14:creationId xmlns:p14="http://schemas.microsoft.com/office/powerpoint/2010/main" val="297340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ector colorful background design. illustration vector design">
            <a:extLst>
              <a:ext uri="{FF2B5EF4-FFF2-40B4-BE49-F238E27FC236}">
                <a16:creationId xmlns:a16="http://schemas.microsoft.com/office/drawing/2014/main" id="{08E57D96-4F06-0EA6-CD14-DAE92A573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b="15562"/>
          <a:stretch/>
        </p:blipFill>
        <p:spPr bwMode="auto">
          <a:xfrm>
            <a:off x="751886" y="0"/>
            <a:ext cx="11092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C6C7-4BE0-548F-2010-1390818F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18E6B-D5B6-3941-3F11-B7CF70BDA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1" r="20075" b="18599"/>
          <a:stretch/>
        </p:blipFill>
        <p:spPr>
          <a:xfrm>
            <a:off x="37903" y="5759690"/>
            <a:ext cx="1273424" cy="10857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121DE1-089A-5CBD-4727-A26ED4C2AF1C}"/>
              </a:ext>
            </a:extLst>
          </p:cNvPr>
          <p:cNvSpPr txBox="1"/>
          <p:nvPr/>
        </p:nvSpPr>
        <p:spPr>
          <a:xfrm>
            <a:off x="9343503" y="849770"/>
            <a:ext cx="2468827" cy="2579230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C000"/>
                </a:solidFill>
                <a:latin typeface="Source Sans Pro"/>
              </a:rPr>
              <a:t>Use highlighters to make key words and definitions </a:t>
            </a:r>
            <a:r>
              <a:rPr lang="en-US" sz="3600" dirty="0">
                <a:solidFill>
                  <a:srgbClr val="EE12E4"/>
                </a:solidFill>
                <a:latin typeface="Source Sans Pro"/>
              </a:rPr>
              <a:t>“</a:t>
            </a:r>
            <a:r>
              <a:rPr lang="en-US" sz="3600" b="1" i="1" dirty="0">
                <a:solidFill>
                  <a:srgbClr val="EE12E4"/>
                </a:solidFill>
                <a:latin typeface="Source Sans Pro"/>
              </a:rPr>
              <a:t>POP”</a:t>
            </a:r>
            <a:endParaRPr lang="en-US" sz="3600" dirty="0">
              <a:solidFill>
                <a:srgbClr val="EE12E4"/>
              </a:solidFill>
              <a:latin typeface="Source Sans Pro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F9CBEA-E9F6-7238-C891-0B3A8963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7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37000EF6A74689C02CC0DC2F678B" ma:contentTypeVersion="19" ma:contentTypeDescription="Create a new document." ma:contentTypeScope="" ma:versionID="2bbc83e4815b44ca84275d542dd18831">
  <xsd:schema xmlns:xsd="http://www.w3.org/2001/XMLSchema" xmlns:xs="http://www.w3.org/2001/XMLSchema" xmlns:p="http://schemas.microsoft.com/office/2006/metadata/properties" xmlns:ns2="e1ee5a5c-1b0c-449d-8620-46bf48c4e7dd" xmlns:ns3="8ef5c83b-e89f-436b-bf27-c322d8ae33f8" targetNamespace="http://schemas.microsoft.com/office/2006/metadata/properties" ma:root="true" ma:fieldsID="287eab4dfc5e350b7237dd3ccbc4cce5" ns2:_="" ns3:_="">
    <xsd:import namespace="e1ee5a5c-1b0c-449d-8620-46bf48c4e7dd"/>
    <xsd:import namespace="8ef5c83b-e89f-436b-bf27-c322d8ae33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nformation" minOccurs="0"/>
                <xsd:element ref="ns3:MediaServiceGenerationTime" minOccurs="0"/>
                <xsd:element ref="ns3:MediaServiceEventHashCode" minOccurs="0"/>
                <xsd:element ref="ns3:_x002e_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5a5c-1b0c-449d-8620-46bf48c4e7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7b9f010-ecd3-425a-b49b-59b0a47b13ce}" ma:internalName="TaxCatchAll" ma:showField="CatchAllData" ma:web="e1ee5a5c-1b0c-449d-8620-46bf48c4e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5c83b-e89f-436b-bf27-c322d8ae3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Information" ma:index="16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x002e_" ma:index="19" nillable="true" ma:displayName="." ma:format="Image" ma:internalName="_x002e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10946f2-871d-49b7-964e-fd5a1e125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8ef5c83b-e89f-436b-bf27-c322d8ae33f8" xsi:nil="true"/>
    <lcf76f155ced4ddcb4097134ff3c332f xmlns="8ef5c83b-e89f-436b-bf27-c322d8ae33f8">
      <Terms xmlns="http://schemas.microsoft.com/office/infopath/2007/PartnerControls"/>
    </lcf76f155ced4ddcb4097134ff3c332f>
    <TaxCatchAll xmlns="e1ee5a5c-1b0c-449d-8620-46bf48c4e7dd" xsi:nil="true"/>
    <_Flow_SignoffStatus xmlns="8ef5c83b-e89f-436b-bf27-c322d8ae33f8" xsi:nil="true"/>
    <_x002e_ xmlns="8ef5c83b-e89f-436b-bf27-c322d8ae33f8">
      <Url xsi:nil="true"/>
      <Description xsi:nil="true"/>
    </_x002e_>
  </documentManagement>
</p:properties>
</file>

<file path=customXml/itemProps1.xml><?xml version="1.0" encoding="utf-8"?>
<ds:datastoreItem xmlns:ds="http://schemas.openxmlformats.org/officeDocument/2006/customXml" ds:itemID="{94ADB4E6-8D74-4940-AFFA-1333602B2B35}"/>
</file>

<file path=customXml/itemProps2.xml><?xml version="1.0" encoding="utf-8"?>
<ds:datastoreItem xmlns:ds="http://schemas.openxmlformats.org/officeDocument/2006/customXml" ds:itemID="{FD105C66-BD77-436F-8687-D9CC50DBDE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93DBE-5B9D-4826-B8D2-5C91695B283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74bb5056-71c6-4d54-bb36-558cc8d3c1fc"/>
    <ds:schemaRef ds:uri="http://schemas.microsoft.com/office/infopath/2007/PartnerControls"/>
    <ds:schemaRef ds:uri="0ff13fa5-a5f0-40d6-9166-27e3b1c5d8a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160</Words>
  <Application>Microsoft Office PowerPoint</Application>
  <PresentationFormat>Widescreen</PresentationFormat>
  <Paragraphs>33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of Work</dc:title>
  <dc:creator>C George</dc:creator>
  <cp:lastModifiedBy>C George</cp:lastModifiedBy>
  <cp:revision>8</cp:revision>
  <dcterms:created xsi:type="dcterms:W3CDTF">2021-10-26T06:01:25Z</dcterms:created>
  <dcterms:modified xsi:type="dcterms:W3CDTF">2023-01-27T16:50:25Z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0x010100B9BF37000EF6A74689C02CC0DC2F678B</vt:lpwstr>
  </property>
</Properties>
</file>