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8" r:id="rId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554F8-F405-D142-F9D4-C8C7B37614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5A41D4-9D07-E76E-CC84-45B8041B6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B8F11-F4DD-A32B-F0DD-1B460BDB1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8ED1-6F7D-4C36-B8E9-526BFCBA713A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3F287-E77D-1FCE-A6C5-1413FB2C0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E54AB-A3BD-2148-C6A4-78C3BCCCD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CEE6-E6F7-45F0-9791-82FDF2FC1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407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0E927-337B-20E3-BCD2-5665B9EF1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E65179-7CDB-8568-CC56-D7A66959A1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D2ACFA-2647-7F2F-BC5B-3D9A61796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8ED1-6F7D-4C36-B8E9-526BFCBA713A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9F6D1-47E5-C8C4-F69C-3A2E78594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FA156-D7D9-ABD0-2726-B04F9B546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CEE6-E6F7-45F0-9791-82FDF2FC1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87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CA5D37-7FA6-7828-DE91-8CB759D653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CDEC9A-850B-D619-5130-233B787ED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18897-F988-E24B-E950-98D48641D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8ED1-6F7D-4C36-B8E9-526BFCBA713A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66B09-B4AB-3B8C-651C-690E8A924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DF24D-6A6D-67DF-D7DD-9200244B3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CEE6-E6F7-45F0-9791-82FDF2FC1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80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257C7-6385-0B75-5A02-0869C82C43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41DBA5-6EB1-BB93-F77D-FB8F9FAFDE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20D81-5C1E-DD32-2E98-8A1B09677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6DCC-2C9B-4FB5-80D8-D7731F3D9DEA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DDCDE4-4A9A-BE31-43F9-7F1D1F52B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C08E4-E43A-914A-1B63-16801736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2ACF-37B5-4F6E-A865-BB25294BC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351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1F362-CA71-F91F-06E9-7A3FBF20C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9DDB1-9293-28E1-C5C2-CFA8018B1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1B7374-2E3F-9D50-EC4B-02CB27189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6DCC-2C9B-4FB5-80D8-D7731F3D9DEA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C5045-84AB-E0C5-E7E5-BE0539165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F29BBC-05EF-7D65-F235-BA241814D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2ACF-37B5-4F6E-A865-BB25294BC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814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767E6-C73D-8B9B-55AE-4252ACB3C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64709F-2F11-CF91-CA90-6592FE53F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0D14-75EC-9847-E7D2-54AFB1BB4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6DCC-2C9B-4FB5-80D8-D7731F3D9DEA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03065-101B-6892-DE73-432C23475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C5068-31FD-24DC-E457-BB1BD8C85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2ACF-37B5-4F6E-A865-BB25294BC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208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6FE70-862A-B948-D2C6-718B83B11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447ED-3D71-C922-8C5B-A975DCACEF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E8FCFC-7317-9C9E-E3F9-544037BEFD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B48AEC-2264-8138-5DCA-488DC3620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6DCC-2C9B-4FB5-80D8-D7731F3D9DEA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F02A0C-513A-652A-8E40-BB4D4A92B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84454-E761-67D5-3BE5-F1DEF73D6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2ACF-37B5-4F6E-A865-BB25294BC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7849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94F6D-BDA0-7104-A253-D0CBD525A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94C6EB-8CFC-364F-FD1F-0A82A0CEF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142CEA-590C-9315-8343-36F519500A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F52487-B464-FBC7-1690-81D99AB9FA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CBABEB-EBD5-A6B3-7820-8415F5DAEC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FBF89C-49F6-F3B1-A3B4-9DF0FD58F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6DCC-2C9B-4FB5-80D8-D7731F3D9DEA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F4EFF1-C4CD-B99B-AEEF-C89BAAE23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F75AB9-1A90-64BC-07B7-C0D2BEE67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2ACF-37B5-4F6E-A865-BB25294BC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2247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F48C1-CF5C-6F77-EA2D-701F85D5F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C01D7A-DC61-F244-FB39-49E8525AA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6DCC-2C9B-4FB5-80D8-D7731F3D9DEA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D1B7F8-4978-141D-CC6F-02BF22AE0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D41D1C-21F5-456D-9CDA-4FA481857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2ACF-37B5-4F6E-A865-BB25294BC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1867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276687-75CB-E307-987E-EE28CAA5B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6DCC-2C9B-4FB5-80D8-D7731F3D9DEA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197610-80BB-141C-948A-132F6056D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346345-C75F-A78B-D69E-67DF66374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2ACF-37B5-4F6E-A865-BB25294BC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4028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7B138-5F61-5948-F887-CD31FDAF2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02532-F0C8-1490-823C-3AA87C0ED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22F6AF-7773-E1FB-9DA5-A1C5570E55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759D1-CC08-5D18-1FDE-09F0ACFFF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6DCC-2C9B-4FB5-80D8-D7731F3D9DEA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8533E6-EA44-3CAC-EB00-A685326EB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810790-7B37-4415-8B46-AB4FCEE3D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2ACF-37B5-4F6E-A865-BB25294BC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458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161C1-0495-A443-229F-E1202059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6D230-F3F5-2998-9D9B-C0CD6F240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158F2-DF1B-680F-9D9F-785421558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8ED1-6F7D-4C36-B8E9-526BFCBA713A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CC15C-744E-6E6D-D496-395C0FCA4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5DA61-2642-3F5D-1CE1-BAAACB72F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CEE6-E6F7-45F0-9791-82FDF2FC1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6885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0C249-6A27-CDDD-22B1-4DA4240D8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AA34E5-0460-FDF4-54B5-43170E5783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C55A95-E967-A5E5-9E13-C7E78CBE9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12490-6832-60B1-7A1B-93634676C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6DCC-2C9B-4FB5-80D8-D7731F3D9DEA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B3A76B-7B50-A1AC-41FD-E3AA74C23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46E0B1-8AAE-B396-CED4-6D2FBA844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2ACF-37B5-4F6E-A865-BB25294BC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7708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431CA-7998-49AE-FEE7-E5C1C81F7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DD858C-6438-EF53-3869-7715E93A27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60EA8-E640-3850-C9C8-EA7E228CC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6DCC-2C9B-4FB5-80D8-D7731F3D9DEA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751CA-D59B-3CC4-51B5-91AFF3EE4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A562D3-C0C3-0E80-3FD1-29E960D90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2ACF-37B5-4F6E-A865-BB25294BC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2896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47BFCA-76C8-9785-7BBD-2E8BF53833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6B5025-D901-8FB2-604D-55AA8BE2C6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341C7-D626-A9A5-2356-350B5E08C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6DCC-2C9B-4FB5-80D8-D7731F3D9DEA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354F7-67EB-E78F-CD1C-9AE165891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C361D-4343-5D90-8DA8-3ED4D724F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E2ACF-37B5-4F6E-A865-BB25294BC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49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85DA7-3920-0AE8-4835-BBC0352E8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E9ADB1-5CBF-B75B-5B08-6E90FEAB6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793AA-5386-3403-0F0B-1C26270FB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8ED1-6F7D-4C36-B8E9-526BFCBA713A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BEE3E-66A5-910C-36AF-4C923BBCD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C45E6-DA5B-5E9E-EE6D-F841D503D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CEE6-E6F7-45F0-9791-82FDF2FC1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672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E12B2-3A12-0440-9373-B144F62E6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16ED8-0D17-EC59-9ED5-F2F5574376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DB2C6E-CB58-D4DB-059D-B2E8EC7170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0BC04E-DB1F-46BB-9434-B60202E15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8ED1-6F7D-4C36-B8E9-526BFCBA713A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2F2DEE-8C4D-52D9-41FF-29A8AE75C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8D07A1-CB1E-39DF-5A8F-DA0BDB519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CEE6-E6F7-45F0-9791-82FDF2FC1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28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F4488-788F-85A0-4BEB-C2E9FBC12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E94481-1430-E8F1-8A06-6FA4877856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ECED8-0A38-05A1-BD34-87B8F3D7BE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A6951C-B971-3171-5695-53248C6661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7581B8-FC04-A348-2B08-E5376FBDFC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91C1AA-39ED-4B7D-02B1-602621AAE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8ED1-6F7D-4C36-B8E9-526BFCBA713A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C58B6E-4FFD-F5D4-DD1B-35B26A955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5707C69-169D-4466-DDB1-C3E6FEF61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CEE6-E6F7-45F0-9791-82FDF2FC1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957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DE114-F90D-26DA-AE9C-02669FF1C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FE9898-5192-8E6D-33CC-01A7A0DBA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8ED1-6F7D-4C36-B8E9-526BFCBA713A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F61BDF-D4AF-1AC4-FC8C-6EDE6B21A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0F8264-55DD-6695-9E3A-514510FD5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CEE6-E6F7-45F0-9791-82FDF2FC1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295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117033-B907-FC10-CE06-80AAA2776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8ED1-6F7D-4C36-B8E9-526BFCBA713A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F0374B-C806-05E5-5DE4-8DB28F93C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A2FECC-DFB7-BB21-A7CB-0CC04AED1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CEE6-E6F7-45F0-9791-82FDF2FC1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353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95D02-CDDA-300A-4CA6-DAA4BA628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CDC18-04A6-4BA1-1B88-906A44EFC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C60762-3F82-CA21-EC71-A08823F7AA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74D820-85A1-B355-A44D-4D65458A9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8ED1-6F7D-4C36-B8E9-526BFCBA713A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8ECF88-D3A8-8F28-8B4B-E38020008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9E47C0-C172-0A57-39CA-7944D5C68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CEE6-E6F7-45F0-9791-82FDF2FC1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763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DA10D-BFC4-5C58-31B4-854777CAD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334CE4-9150-C3A9-EE44-34D3190099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967CA-022A-4EC0-177E-55CAEC3BE2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D4AF7E-BDB4-A2FB-D691-1C5036EA4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68ED1-6F7D-4C36-B8E9-526BFCBA713A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F30346-250A-35C1-29DE-3F1B06C22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242C79-6299-55AC-433E-E7A511567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5CEE6-E6F7-45F0-9791-82FDF2FC1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539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DBA727-8C3A-6D68-A404-9FD82384D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E356A8-144F-5A76-068A-911C2EC83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944BB-6F1E-99F2-AC17-86D447783D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68ED1-6F7D-4C36-B8E9-526BFCBA713A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A4A0A-5805-035C-D680-35D6672FB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10489E-9818-F52D-DFA4-15FA64592E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5CEE6-E6F7-45F0-9791-82FDF2FC1A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89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C75A2A-6A36-6337-58E0-787C75CAB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5915BD-12B0-C101-4E4A-AC9A12EC6C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52895-81C8-0B02-5552-BE546F61D0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96DCC-2C9B-4FB5-80D8-D7731F3D9DEA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F1E46-187B-F807-3F5F-B860A27C6E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83E30F-C270-CBF2-1FD0-E50864A56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E2ACF-37B5-4F6E-A865-BB25294BCD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765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664204B-8CDA-D00E-6D94-853B17729D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441537"/>
              </p:ext>
            </p:extLst>
          </p:nvPr>
        </p:nvGraphicFramePr>
        <p:xfrm>
          <a:off x="354824" y="540961"/>
          <a:ext cx="3413944" cy="52852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7161">
                  <a:extLst>
                    <a:ext uri="{9D8B030D-6E8A-4147-A177-3AD203B41FA5}">
                      <a16:colId xmlns:a16="http://schemas.microsoft.com/office/drawing/2014/main" val="3611214743"/>
                    </a:ext>
                  </a:extLst>
                </a:gridCol>
                <a:gridCol w="2476783">
                  <a:extLst>
                    <a:ext uri="{9D8B030D-6E8A-4147-A177-3AD203B41FA5}">
                      <a16:colId xmlns:a16="http://schemas.microsoft.com/office/drawing/2014/main" val="2713295720"/>
                    </a:ext>
                  </a:extLst>
                </a:gridCol>
              </a:tblGrid>
              <a:tr h="510838">
                <a:tc>
                  <a:txBody>
                    <a:bodyPr/>
                    <a:lstStyle/>
                    <a:p>
                      <a:r>
                        <a:rPr lang="en-US" sz="2400" b="1"/>
                        <a:t>1.</a:t>
                      </a:r>
                      <a:endParaRPr lang="en-GB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/>
                        <a:t>Practical steps</a:t>
                      </a:r>
                      <a:endParaRPr lang="en-GB" sz="2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733491"/>
                  </a:ext>
                </a:extLst>
              </a:tr>
              <a:tr h="579605">
                <a:tc>
                  <a:txBody>
                    <a:bodyPr/>
                    <a:lstStyle/>
                    <a:p>
                      <a:r>
                        <a:rPr lang="en-US" sz="1200"/>
                        <a:t>Prediction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What you think will happen and why (use theory)</a:t>
                      </a: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507599"/>
                  </a:ext>
                </a:extLst>
              </a:tr>
              <a:tr h="579605">
                <a:tc>
                  <a:txBody>
                    <a:bodyPr/>
                    <a:lstStyle/>
                    <a:p>
                      <a:r>
                        <a:rPr lang="en-US" sz="1200"/>
                        <a:t>Apparatus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The equipment you are going to use</a:t>
                      </a: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915127"/>
                  </a:ext>
                </a:extLst>
              </a:tr>
              <a:tr h="1080619">
                <a:tc>
                  <a:txBody>
                    <a:bodyPr/>
                    <a:lstStyle/>
                    <a:p>
                      <a:r>
                        <a:rPr lang="en-US" sz="1200"/>
                        <a:t>Method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The steps you are going to take in the experiment. They should be given in enough detail for somebody else to be able to follow them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445487"/>
                  </a:ext>
                </a:extLst>
              </a:tr>
              <a:tr h="844847">
                <a:tc>
                  <a:txBody>
                    <a:bodyPr/>
                    <a:lstStyle/>
                    <a:p>
                      <a:r>
                        <a:rPr lang="en-US" sz="1200"/>
                        <a:t>Results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What you have found out. These should be recorded as you do the practical, not afterwards</a:t>
                      </a: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2202299"/>
                  </a:ext>
                </a:extLst>
              </a:tr>
              <a:tr h="844847">
                <a:tc>
                  <a:txBody>
                    <a:bodyPr/>
                    <a:lstStyle/>
                    <a:p>
                      <a:r>
                        <a:rPr lang="en-US" sz="1200"/>
                        <a:t>Conclusion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What your results tell you. What is the relationship between your independent and dependent variables?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345663"/>
                  </a:ext>
                </a:extLst>
              </a:tr>
              <a:tr h="844847">
                <a:tc>
                  <a:txBody>
                    <a:bodyPr/>
                    <a:lstStyle/>
                    <a:p>
                      <a:r>
                        <a:rPr lang="en-US" sz="1200"/>
                        <a:t>Evaluation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Were there any problems with the experiment? Can you suggest any improvements?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623151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4EAD83C-544B-8947-CE8C-E5081C4F96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517762"/>
              </p:ext>
            </p:extLst>
          </p:nvPr>
        </p:nvGraphicFramePr>
        <p:xfrm>
          <a:off x="3748413" y="544853"/>
          <a:ext cx="3248681" cy="31375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723">
                  <a:extLst>
                    <a:ext uri="{9D8B030D-6E8A-4147-A177-3AD203B41FA5}">
                      <a16:colId xmlns:a16="http://schemas.microsoft.com/office/drawing/2014/main" val="2977195397"/>
                    </a:ext>
                  </a:extLst>
                </a:gridCol>
                <a:gridCol w="2189958">
                  <a:extLst>
                    <a:ext uri="{9D8B030D-6E8A-4147-A177-3AD203B41FA5}">
                      <a16:colId xmlns:a16="http://schemas.microsoft.com/office/drawing/2014/main" val="3286953963"/>
                    </a:ext>
                  </a:extLst>
                </a:gridCol>
              </a:tblGrid>
              <a:tr h="461402">
                <a:tc>
                  <a:txBody>
                    <a:bodyPr/>
                    <a:lstStyle/>
                    <a:p>
                      <a:r>
                        <a:rPr lang="en-US" sz="2400" b="1"/>
                        <a:t>2.</a:t>
                      </a:r>
                      <a:endParaRPr lang="en-GB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/>
                        <a:t>Variables</a:t>
                      </a:r>
                      <a:endParaRPr lang="en-GB" sz="2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600772"/>
                  </a:ext>
                </a:extLst>
              </a:tr>
              <a:tr h="461402">
                <a:tc>
                  <a:txBody>
                    <a:bodyPr/>
                    <a:lstStyle/>
                    <a:p>
                      <a:r>
                        <a:rPr lang="en-US" sz="1200"/>
                        <a:t>Independent Variable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The thing you CHANGE in an investigation</a:t>
                      </a: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53454"/>
                  </a:ext>
                </a:extLst>
              </a:tr>
              <a:tr h="461402">
                <a:tc>
                  <a:txBody>
                    <a:bodyPr/>
                    <a:lstStyle/>
                    <a:p>
                      <a:r>
                        <a:rPr lang="en-US" sz="1200"/>
                        <a:t>Dependent Variable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The thing you MEASURE in an investigation</a:t>
                      </a: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76608"/>
                  </a:ext>
                </a:extLst>
              </a:tr>
              <a:tr h="645963">
                <a:tc>
                  <a:txBody>
                    <a:bodyPr/>
                    <a:lstStyle/>
                    <a:p>
                      <a:r>
                        <a:rPr lang="en-US" sz="1200"/>
                        <a:t>Control Variable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The conditions you KEEP THE SAME in an investigation so that they don’t affect your results</a:t>
                      </a: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7143805"/>
                  </a:ext>
                </a:extLst>
              </a:tr>
              <a:tr h="4614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Categoric variable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Have names that are labels such as eye </a:t>
                      </a:r>
                      <a:r>
                        <a:rPr lang="en-US" sz="1200" err="1"/>
                        <a:t>colour</a:t>
                      </a: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925149"/>
                  </a:ext>
                </a:extLst>
              </a:tr>
              <a:tr h="645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Continuous variables</a:t>
                      </a:r>
                      <a:endParaRPr lang="en-GB" sz="1200"/>
                    </a:p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Are values or numbers. Can be plotted on a number line</a:t>
                      </a:r>
                      <a:endParaRPr lang="en-GB" sz="1200"/>
                    </a:p>
                    <a:p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6334931"/>
                  </a:ext>
                </a:extLst>
              </a:tr>
            </a:tbl>
          </a:graphicData>
        </a:graphic>
      </p:graphicFrame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D412FF5-923D-934C-70C4-3AB6A89F8F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376650"/>
              </p:ext>
            </p:extLst>
          </p:nvPr>
        </p:nvGraphicFramePr>
        <p:xfrm>
          <a:off x="3769282" y="3687847"/>
          <a:ext cx="8420316" cy="31148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6266">
                  <a:extLst>
                    <a:ext uri="{9D8B030D-6E8A-4147-A177-3AD203B41FA5}">
                      <a16:colId xmlns:a16="http://schemas.microsoft.com/office/drawing/2014/main" val="4174599593"/>
                    </a:ext>
                  </a:extLst>
                </a:gridCol>
                <a:gridCol w="1888340">
                  <a:extLst>
                    <a:ext uri="{9D8B030D-6E8A-4147-A177-3AD203B41FA5}">
                      <a16:colId xmlns:a16="http://schemas.microsoft.com/office/drawing/2014/main" val="657124830"/>
                    </a:ext>
                  </a:extLst>
                </a:gridCol>
                <a:gridCol w="2714464">
                  <a:extLst>
                    <a:ext uri="{9D8B030D-6E8A-4147-A177-3AD203B41FA5}">
                      <a16:colId xmlns:a16="http://schemas.microsoft.com/office/drawing/2014/main" val="1856854374"/>
                    </a:ext>
                  </a:extLst>
                </a:gridCol>
                <a:gridCol w="2541246">
                  <a:extLst>
                    <a:ext uri="{9D8B030D-6E8A-4147-A177-3AD203B41FA5}">
                      <a16:colId xmlns:a16="http://schemas.microsoft.com/office/drawing/2014/main" val="1947490530"/>
                    </a:ext>
                  </a:extLst>
                </a:gridCol>
              </a:tblGrid>
              <a:tr h="500723">
                <a:tc>
                  <a:txBody>
                    <a:bodyPr/>
                    <a:lstStyle/>
                    <a:p>
                      <a:r>
                        <a:rPr lang="en-US" sz="2400" b="1"/>
                        <a:t>4. </a:t>
                      </a:r>
                      <a:endParaRPr lang="en-GB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/>
                        <a:t>Graphs</a:t>
                      </a:r>
                      <a:endParaRPr lang="en-GB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49721"/>
                  </a:ext>
                </a:extLst>
              </a:tr>
              <a:tr h="772959">
                <a:tc>
                  <a:txBody>
                    <a:bodyPr/>
                    <a:lstStyle/>
                    <a:p>
                      <a:r>
                        <a:rPr lang="en-US" sz="1200"/>
                        <a:t>For categoric data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Display results using a bar graph</a:t>
                      </a:r>
                    </a:p>
                    <a:p>
                      <a:endParaRPr lang="en-US" sz="1200"/>
                    </a:p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X axis – Your independent variable</a:t>
                      </a:r>
                    </a:p>
                    <a:p>
                      <a:r>
                        <a:rPr lang="en-US" sz="1200"/>
                        <a:t>Y axis – Your dependent variable</a:t>
                      </a:r>
                    </a:p>
                    <a:p>
                      <a:r>
                        <a:rPr lang="en-US" sz="1200"/>
                        <a:t>Label each axis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790502"/>
                  </a:ext>
                </a:extLst>
              </a:tr>
              <a:tr h="1094630">
                <a:tc>
                  <a:txBody>
                    <a:bodyPr/>
                    <a:lstStyle/>
                    <a:p>
                      <a:r>
                        <a:rPr lang="en-US" sz="1200"/>
                        <a:t>For continuous data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Display results as a scatter graph with a </a:t>
                      </a:r>
                      <a:r>
                        <a:rPr lang="en-US" sz="1200" b="1"/>
                        <a:t>line of best fit </a:t>
                      </a:r>
                      <a:r>
                        <a:rPr lang="en-US" sz="1200" b="0"/>
                        <a:t>to show the trend</a:t>
                      </a:r>
                      <a:endParaRPr lang="en-GB" sz="12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X axis – Independent variable</a:t>
                      </a:r>
                    </a:p>
                    <a:p>
                      <a:r>
                        <a:rPr lang="en-US" sz="1200"/>
                        <a:t>Y axis  - Dependent variable</a:t>
                      </a:r>
                    </a:p>
                    <a:p>
                      <a:r>
                        <a:rPr lang="en-US" sz="1200"/>
                        <a:t>DON’T forget units</a:t>
                      </a:r>
                    </a:p>
                    <a:p>
                      <a:r>
                        <a:rPr lang="en-US" sz="1200"/>
                        <a:t>Both axes should be written as  an evenly spaced  number line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154968"/>
                  </a:ext>
                </a:extLst>
              </a:tr>
              <a:tr h="696583">
                <a:tc>
                  <a:txBody>
                    <a:bodyPr/>
                    <a:lstStyle/>
                    <a:p>
                      <a:r>
                        <a:rPr lang="en-US" sz="1200"/>
                        <a:t>Line of best fit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A smooth line which can be straight (using a ruler) or a curve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Plot all points with a pencil. The line of best fit should also be in pencil.</a:t>
                      </a: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015991"/>
                  </a:ext>
                </a:extLst>
              </a:tr>
            </a:tbl>
          </a:graphicData>
        </a:graphic>
      </p:graphicFrame>
      <p:pic>
        <p:nvPicPr>
          <p:cNvPr id="6" name="Picture 5" descr="Chart, bar chart&#10;&#10;Description automatically generated">
            <a:extLst>
              <a:ext uri="{FF2B5EF4-FFF2-40B4-BE49-F238E27FC236}">
                <a16:creationId xmlns:a16="http://schemas.microsoft.com/office/drawing/2014/main" id="{C3C699EA-28C5-AABA-C157-EC7527C25D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8013" y="4277996"/>
            <a:ext cx="1675415" cy="663677"/>
          </a:xfrm>
          <a:prstGeom prst="rect">
            <a:avLst/>
          </a:prstGeom>
        </p:spPr>
      </p:pic>
      <p:pic>
        <p:nvPicPr>
          <p:cNvPr id="8" name="Picture 7" descr="Chart, scatter chart&#10;&#10;Description automatically generated">
            <a:extLst>
              <a:ext uri="{FF2B5EF4-FFF2-40B4-BE49-F238E27FC236}">
                <a16:creationId xmlns:a16="http://schemas.microsoft.com/office/drawing/2014/main" id="{EF1D86A3-3BEF-B359-7B4B-20946ABF7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9889" y="5131699"/>
            <a:ext cx="1609232" cy="838180"/>
          </a:xfrm>
          <a:prstGeom prst="rect">
            <a:avLst/>
          </a:prstGeom>
        </p:spPr>
      </p:pic>
      <p:pic>
        <p:nvPicPr>
          <p:cNvPr id="10" name="Picture 9" descr="Chart, scatter chart&#10;&#10;Description automatically generated">
            <a:extLst>
              <a:ext uri="{FF2B5EF4-FFF2-40B4-BE49-F238E27FC236}">
                <a16:creationId xmlns:a16="http://schemas.microsoft.com/office/drawing/2014/main" id="{2D457E90-4ABA-CFA0-E052-785E6AF4DB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8794" y="6220840"/>
            <a:ext cx="1112619" cy="512664"/>
          </a:xfrm>
          <a:prstGeom prst="rect">
            <a:avLst/>
          </a:prstGeom>
        </p:spPr>
      </p:pic>
      <p:pic>
        <p:nvPicPr>
          <p:cNvPr id="12" name="Picture 11" descr="Chart, scatter chart&#10;&#10;Description automatically generated">
            <a:extLst>
              <a:ext uri="{FF2B5EF4-FFF2-40B4-BE49-F238E27FC236}">
                <a16:creationId xmlns:a16="http://schemas.microsoft.com/office/drawing/2014/main" id="{EEA12C50-8A76-3850-C8BA-175FD2C281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32673" y="6228791"/>
            <a:ext cx="1036629" cy="568558"/>
          </a:xfrm>
          <a:prstGeom prst="rect">
            <a:avLst/>
          </a:prstGeom>
        </p:spPr>
      </p:pic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CF4B5A4E-AAFA-2C75-855D-E1D65B401A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790506"/>
              </p:ext>
            </p:extLst>
          </p:nvPr>
        </p:nvGraphicFramePr>
        <p:xfrm>
          <a:off x="6997094" y="544853"/>
          <a:ext cx="3322188" cy="32008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6045">
                  <a:extLst>
                    <a:ext uri="{9D8B030D-6E8A-4147-A177-3AD203B41FA5}">
                      <a16:colId xmlns:a16="http://schemas.microsoft.com/office/drawing/2014/main" val="3400977989"/>
                    </a:ext>
                  </a:extLst>
                </a:gridCol>
                <a:gridCol w="2066143">
                  <a:extLst>
                    <a:ext uri="{9D8B030D-6E8A-4147-A177-3AD203B41FA5}">
                      <a16:colId xmlns:a16="http://schemas.microsoft.com/office/drawing/2014/main" val="3537005448"/>
                    </a:ext>
                  </a:extLst>
                </a:gridCol>
              </a:tblGrid>
              <a:tr h="441278">
                <a:tc>
                  <a:txBody>
                    <a:bodyPr/>
                    <a:lstStyle/>
                    <a:p>
                      <a:r>
                        <a:rPr lang="en-US" sz="2400" b="1"/>
                        <a:t>3.</a:t>
                      </a:r>
                      <a:endParaRPr lang="en-GB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/>
                        <a:t>Data</a:t>
                      </a:r>
                      <a:endParaRPr lang="en-GB" sz="2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260273"/>
                  </a:ext>
                </a:extLst>
              </a:tr>
              <a:tr h="264767">
                <a:tc>
                  <a:txBody>
                    <a:bodyPr/>
                    <a:lstStyle/>
                    <a:p>
                      <a:r>
                        <a:rPr lang="en-US" sz="1200"/>
                        <a:t>True Value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The actual answer</a:t>
                      </a: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099370"/>
                  </a:ext>
                </a:extLst>
              </a:tr>
              <a:tr h="441278">
                <a:tc>
                  <a:txBody>
                    <a:bodyPr/>
                    <a:lstStyle/>
                    <a:p>
                      <a:r>
                        <a:rPr lang="en-US" sz="1200"/>
                        <a:t>Accurate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A result that is close to the true value</a:t>
                      </a: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122707"/>
                  </a:ext>
                </a:extLst>
              </a:tr>
              <a:tr h="617789">
                <a:tc>
                  <a:txBody>
                    <a:bodyPr/>
                    <a:lstStyle/>
                    <a:p>
                      <a:r>
                        <a:rPr lang="en-US" sz="1200"/>
                        <a:t>Precision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Results have very little spread around the mean value</a:t>
                      </a:r>
                      <a:endParaRPr lang="en-GB" sz="1200"/>
                    </a:p>
                    <a:p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995379"/>
                  </a:ext>
                </a:extLst>
              </a:tr>
              <a:tr h="617789">
                <a:tc>
                  <a:txBody>
                    <a:bodyPr/>
                    <a:lstStyle/>
                    <a:p>
                      <a:r>
                        <a:rPr lang="en-US" sz="1200"/>
                        <a:t>Repeatable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The </a:t>
                      </a:r>
                      <a:r>
                        <a:rPr lang="en-US" sz="1200" b="1"/>
                        <a:t>same person </a:t>
                      </a:r>
                      <a:r>
                        <a:rPr lang="en-US" sz="1200"/>
                        <a:t>repeats the experiment and gets the same results</a:t>
                      </a:r>
                      <a:endParaRPr lang="en-GB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44949"/>
                  </a:ext>
                </a:extLst>
              </a:tr>
              <a:tr h="731996">
                <a:tc>
                  <a:txBody>
                    <a:bodyPr/>
                    <a:lstStyle/>
                    <a:p>
                      <a:r>
                        <a:rPr lang="en-US" sz="1200"/>
                        <a:t>Reproducible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 </a:t>
                      </a:r>
                      <a:r>
                        <a:rPr lang="en-US" sz="1200" b="1" dirty="0"/>
                        <a:t>different person </a:t>
                      </a:r>
                      <a:r>
                        <a:rPr lang="en-US" sz="1200" dirty="0"/>
                        <a:t>repeats the same investigation and gets the same result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884648"/>
                  </a:ext>
                </a:extLst>
              </a:tr>
            </a:tbl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F4389B3E-C4ED-0041-C8C9-6208D235312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87119" y="112333"/>
            <a:ext cx="1004113" cy="110158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A86432AA-50B7-23AE-009D-41C94592784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41893" y="1322561"/>
            <a:ext cx="1049339" cy="109882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4AAAA75-1FFD-634E-B0F0-2F24AFD9DA2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372463" y="2703085"/>
            <a:ext cx="942976" cy="93788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9FE69CF-8BE7-A3F7-53C0-583FF2DA3C5F}"/>
              </a:ext>
            </a:extLst>
          </p:cNvPr>
          <p:cNvSpPr txBox="1"/>
          <p:nvPr/>
        </p:nvSpPr>
        <p:spPr>
          <a:xfrm>
            <a:off x="5188655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8F332E-FCBC-DD4A-65A2-D35AB05E99B3}"/>
              </a:ext>
            </a:extLst>
          </p:cNvPr>
          <p:cNvSpPr txBox="1"/>
          <p:nvPr/>
        </p:nvSpPr>
        <p:spPr>
          <a:xfrm>
            <a:off x="3642024" y="33774"/>
            <a:ext cx="4223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u="sng" dirty="0"/>
              <a:t>KS3 Disciplinary Knowledge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F7F106-487C-5FE4-B953-7A6F5BF26A28}"/>
              </a:ext>
            </a:extLst>
          </p:cNvPr>
          <p:cNvSpPr txBox="1"/>
          <p:nvPr/>
        </p:nvSpPr>
        <p:spPr>
          <a:xfrm>
            <a:off x="11389282" y="383908"/>
            <a:ext cx="79108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cs typeface="Calibri"/>
              </a:rPr>
              <a:t>Precise but not accurate</a:t>
            </a:r>
            <a:endParaRPr lang="en-US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BCD16C-C254-ECF5-7CF6-224BD52EEE94}"/>
              </a:ext>
            </a:extLst>
          </p:cNvPr>
          <p:cNvSpPr txBox="1"/>
          <p:nvPr/>
        </p:nvSpPr>
        <p:spPr>
          <a:xfrm>
            <a:off x="11319482" y="1494915"/>
            <a:ext cx="77944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cs typeface="Calibri"/>
              </a:rPr>
              <a:t>Neither precise nor accurate</a:t>
            </a:r>
            <a:endParaRPr lang="en-US" sz="1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B86529-49EA-B9AA-E7F7-1FD9A2948EF5}"/>
              </a:ext>
            </a:extLst>
          </p:cNvPr>
          <p:cNvSpPr txBox="1"/>
          <p:nvPr/>
        </p:nvSpPr>
        <p:spPr>
          <a:xfrm>
            <a:off x="11377649" y="2780427"/>
            <a:ext cx="72128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cs typeface="Calibri"/>
              </a:rPr>
              <a:t>Precise and accurate</a:t>
            </a:r>
          </a:p>
        </p:txBody>
      </p:sp>
      <p:pic>
        <p:nvPicPr>
          <p:cNvPr id="17" name="Picture 18" descr="Qr code&#10;&#10;Description automatically generated">
            <a:extLst>
              <a:ext uri="{FF2B5EF4-FFF2-40B4-BE49-F238E27FC236}">
                <a16:creationId xmlns:a16="http://schemas.microsoft.com/office/drawing/2014/main" id="{B24252EF-C418-3C35-C93B-311ACFB9957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02384" y="5710346"/>
            <a:ext cx="1137765" cy="1149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072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BF37000EF6A74689C02CC0DC2F678B" ma:contentTypeVersion="19" ma:contentTypeDescription="Create a new document." ma:contentTypeScope="" ma:versionID="2bbc83e4815b44ca84275d542dd18831">
  <xsd:schema xmlns:xsd="http://www.w3.org/2001/XMLSchema" xmlns:xs="http://www.w3.org/2001/XMLSchema" xmlns:p="http://schemas.microsoft.com/office/2006/metadata/properties" xmlns:ns2="e1ee5a5c-1b0c-449d-8620-46bf48c4e7dd" xmlns:ns3="8ef5c83b-e89f-436b-bf27-c322d8ae33f8" targetNamespace="http://schemas.microsoft.com/office/2006/metadata/properties" ma:root="true" ma:fieldsID="287eab4dfc5e350b7237dd3ccbc4cce5" ns2:_="" ns3:_="">
    <xsd:import namespace="e1ee5a5c-1b0c-449d-8620-46bf48c4e7dd"/>
    <xsd:import namespace="8ef5c83b-e89f-436b-bf27-c322d8ae33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Information" minOccurs="0"/>
                <xsd:element ref="ns3:MediaServiceGenerationTime" minOccurs="0"/>
                <xsd:element ref="ns3:MediaServiceEventHashCode" minOccurs="0"/>
                <xsd:element ref="ns3:_x002e_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Flow_SignoffStatu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ee5a5c-1b0c-449d-8620-46bf48c4e7d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d7b9f010-ecd3-425a-b49b-59b0a47b13ce}" ma:internalName="TaxCatchAll" ma:showField="CatchAllData" ma:web="e1ee5a5c-1b0c-449d-8620-46bf48c4e7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f5c83b-e89f-436b-bf27-c322d8ae33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Information" ma:index="16" nillable="true" ma:displayName="Information" ma:format="Dropdown" ma:internalName="Information">
      <xsd:simpleType>
        <xsd:restriction base="dms:Text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_x002e_" ma:index="19" nillable="true" ma:displayName="." ma:format="Image" ma:internalName="_x002e_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_Flow_SignoffStatus" ma:index="23" nillable="true" ma:displayName="Sign-off status" ma:internalName="Sign_x002d_off_x0020_status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c10946f2-871d-49b7-964e-fd5a1e1254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 xmlns="8ef5c83b-e89f-436b-bf27-c322d8ae33f8" xsi:nil="true"/>
    <lcf76f155ced4ddcb4097134ff3c332f xmlns="8ef5c83b-e89f-436b-bf27-c322d8ae33f8">
      <Terms xmlns="http://schemas.microsoft.com/office/infopath/2007/PartnerControls"/>
    </lcf76f155ced4ddcb4097134ff3c332f>
    <TaxCatchAll xmlns="e1ee5a5c-1b0c-449d-8620-46bf48c4e7dd" xsi:nil="true"/>
    <_Flow_SignoffStatus xmlns="8ef5c83b-e89f-436b-bf27-c322d8ae33f8" xsi:nil="true"/>
    <_x002e_ xmlns="8ef5c83b-e89f-436b-bf27-c322d8ae33f8">
      <Url xsi:nil="true"/>
      <Description xsi:nil="true"/>
    </_x002e_>
  </documentManagement>
</p:properties>
</file>

<file path=customXml/itemProps1.xml><?xml version="1.0" encoding="utf-8"?>
<ds:datastoreItem xmlns:ds="http://schemas.openxmlformats.org/officeDocument/2006/customXml" ds:itemID="{6DBDF155-A017-4992-912B-1FB474F51929}"/>
</file>

<file path=customXml/itemProps2.xml><?xml version="1.0" encoding="utf-8"?>
<ds:datastoreItem xmlns:ds="http://schemas.openxmlformats.org/officeDocument/2006/customXml" ds:itemID="{9F92515D-9A33-40E3-B163-BE9646FDFF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5CE946-1245-4952-BC9C-CBC1FCA2DB2D}">
  <ds:schemaRefs>
    <ds:schemaRef ds:uri="http://schemas.microsoft.com/office/2006/metadata/properties"/>
    <ds:schemaRef ds:uri="http://www.w3.org/2000/xmlns/"/>
    <ds:schemaRef ds:uri="74bb5056-71c6-4d54-bb36-558cc8d3c1fc"/>
    <ds:schemaRef ds:uri="http://www.w3.org/2001/XMLSchema-instan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342</Words>
  <Application>Microsoft Office PowerPoint</Application>
  <PresentationFormat>Widescreen</PresentationFormat>
  <Paragraphs>58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Sharp</dc:creator>
  <cp:lastModifiedBy>C George</cp:lastModifiedBy>
  <cp:revision>9</cp:revision>
  <cp:lastPrinted>2022-11-02T14:34:02Z</cp:lastPrinted>
  <dcterms:created xsi:type="dcterms:W3CDTF">2022-11-02T10:34:49Z</dcterms:created>
  <dcterms:modified xsi:type="dcterms:W3CDTF">2023-01-27T13:33:57Z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0x010100B9BF37000EF6A74689C02CC0DC2F678B</vt:lpwstr>
  </property>
</Properties>
</file>